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4.JPG" ContentType="image/jpeg"/>
  <Override PartName="/ppt/media/image25.JPG" ContentType="image/jpeg"/>
  <Override PartName="/ppt/media/image26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1" r:id="rId6"/>
    <p:sldId id="262" r:id="rId7"/>
    <p:sldId id="260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EAF6"/>
    <a:srgbClr val="25B7D3"/>
    <a:srgbClr val="90C4CD"/>
    <a:srgbClr val="FC5603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4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1338" y="96"/>
      </p:cViewPr>
      <p:guideLst>
        <p:guide orient="horz" pos="218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EEA40-62B2-485B-A12F-2A7A7CA8C047}" type="datetimeFigureOut">
              <a:rPr lang="th-TH" smtClean="0"/>
              <a:t>02/04/61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2A748-9994-4FA4-8C11-5B1E83E2CFA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07530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EEA40-62B2-485B-A12F-2A7A7CA8C047}" type="datetimeFigureOut">
              <a:rPr lang="th-TH" smtClean="0"/>
              <a:t>02/04/61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2A748-9994-4FA4-8C11-5B1E83E2CFA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13164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EEA40-62B2-485B-A12F-2A7A7CA8C047}" type="datetimeFigureOut">
              <a:rPr lang="th-TH" smtClean="0"/>
              <a:t>02/04/61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2A748-9994-4FA4-8C11-5B1E83E2CFA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49245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EEA40-62B2-485B-A12F-2A7A7CA8C047}" type="datetimeFigureOut">
              <a:rPr lang="th-TH" smtClean="0"/>
              <a:t>02/04/61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2A748-9994-4FA4-8C11-5B1E83E2CFA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35506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EEA40-62B2-485B-A12F-2A7A7CA8C047}" type="datetimeFigureOut">
              <a:rPr lang="th-TH" smtClean="0"/>
              <a:t>02/04/61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2A748-9994-4FA4-8C11-5B1E83E2CFA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31342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EEA40-62B2-485B-A12F-2A7A7CA8C047}" type="datetimeFigureOut">
              <a:rPr lang="th-TH" smtClean="0"/>
              <a:t>02/04/61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2A748-9994-4FA4-8C11-5B1E83E2CFA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55154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EEA40-62B2-485B-A12F-2A7A7CA8C047}" type="datetimeFigureOut">
              <a:rPr lang="th-TH" smtClean="0"/>
              <a:t>02/04/61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2A748-9994-4FA4-8C11-5B1E83E2CFA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23242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EEA40-62B2-485B-A12F-2A7A7CA8C047}" type="datetimeFigureOut">
              <a:rPr lang="th-TH" smtClean="0"/>
              <a:t>02/04/61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2A748-9994-4FA4-8C11-5B1E83E2CFA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43207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EEA40-62B2-485B-A12F-2A7A7CA8C047}" type="datetimeFigureOut">
              <a:rPr lang="th-TH" smtClean="0"/>
              <a:t>02/04/61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2A748-9994-4FA4-8C11-5B1E83E2CFA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88684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EEA40-62B2-485B-A12F-2A7A7CA8C047}" type="datetimeFigureOut">
              <a:rPr lang="th-TH" smtClean="0"/>
              <a:t>02/04/61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2A748-9994-4FA4-8C11-5B1E83E2CFA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54359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EEA40-62B2-485B-A12F-2A7A7CA8C047}" type="datetimeFigureOut">
              <a:rPr lang="th-TH" smtClean="0"/>
              <a:t>02/04/61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2A748-9994-4FA4-8C11-5B1E83E2CFA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77606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CEEA40-62B2-485B-A12F-2A7A7CA8C047}" type="datetimeFigureOut">
              <a:rPr lang="th-TH" smtClean="0"/>
              <a:t>02/04/61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2A748-9994-4FA4-8C11-5B1E83E2CFA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38865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12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14.jpg"/><Relationship Id="rId4" Type="http://schemas.openxmlformats.org/officeDocument/2006/relationships/image" Target="../media/image10.pn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12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2.png"/><Relationship Id="rId5" Type="http://schemas.openxmlformats.org/officeDocument/2006/relationships/image" Target="../media/image18.png"/><Relationship Id="rId10" Type="http://schemas.microsoft.com/office/2007/relationships/hdphoto" Target="../media/hdphoto2.wdp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CDDC0D0-DE91-45A6-9F41-A3CD2E93C8B7}"/>
              </a:ext>
            </a:extLst>
          </p:cNvPr>
          <p:cNvGrpSpPr/>
          <p:nvPr/>
        </p:nvGrpSpPr>
        <p:grpSpPr>
          <a:xfrm>
            <a:off x="-435007" y="5397622"/>
            <a:ext cx="9951868" cy="1460378"/>
            <a:chOff x="0" y="5397622"/>
            <a:chExt cx="9951868" cy="146037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9C253CF-EDF2-41E9-AF9E-C92AFB3631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90" t="13348" r="23724" b="10992"/>
            <a:stretch/>
          </p:blipFill>
          <p:spPr>
            <a:xfrm>
              <a:off x="0" y="5397623"/>
              <a:ext cx="1997476" cy="146037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5755E56-AA9F-42ED-881F-56DE071B0B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90" t="13348" r="23724" b="10992"/>
            <a:stretch/>
          </p:blipFill>
          <p:spPr>
            <a:xfrm>
              <a:off x="1988598" y="5397622"/>
              <a:ext cx="1997476" cy="146037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C496567-CE23-4131-86F9-8A57AA6614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90" t="13348" r="23724" b="10992"/>
            <a:stretch/>
          </p:blipFill>
          <p:spPr>
            <a:xfrm>
              <a:off x="3977196" y="5397623"/>
              <a:ext cx="1997476" cy="146037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14118DB-206C-4328-83B9-46B7CA0564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90" t="13348" r="23724" b="10992"/>
            <a:stretch/>
          </p:blipFill>
          <p:spPr>
            <a:xfrm>
              <a:off x="5965794" y="5397623"/>
              <a:ext cx="1997476" cy="146037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422D8AB-7AB8-4AB7-86FE-1CFC6B9917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90" t="13348" r="23724" b="10992"/>
            <a:stretch/>
          </p:blipFill>
          <p:spPr>
            <a:xfrm>
              <a:off x="7954392" y="5397623"/>
              <a:ext cx="1997476" cy="1460377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5159F2B-DF5B-472E-AFF9-EEAD6F1AE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329" y="661275"/>
            <a:ext cx="1325889" cy="15149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A9848D-82F4-476A-9BA4-1A0C34AF52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783" y="661275"/>
            <a:ext cx="1290102" cy="15201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977E383-2F65-4332-97E2-347BDCBBD386}"/>
              </a:ext>
            </a:extLst>
          </p:cNvPr>
          <p:cNvSpPr txBox="1"/>
          <p:nvPr/>
        </p:nvSpPr>
        <p:spPr>
          <a:xfrm>
            <a:off x="616430" y="2442254"/>
            <a:ext cx="7911140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6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กรมทรัพยากรน้ำบาดาล</a:t>
            </a:r>
            <a:br>
              <a:rPr lang="th-TH" sz="5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5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กระทรวงทรัพยากรธรรมชาติและสิ่งแวดล้อม</a:t>
            </a:r>
          </a:p>
        </p:txBody>
      </p:sp>
    </p:spTree>
    <p:extLst>
      <p:ext uri="{BB962C8B-B14F-4D97-AF65-F5344CB8AC3E}">
        <p14:creationId xmlns:p14="http://schemas.microsoft.com/office/powerpoint/2010/main" val="3037593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0E088EA-65E6-431A-B544-03CB318CC7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9" t="5209" r="14059" b="4403"/>
          <a:stretch/>
        </p:blipFill>
        <p:spPr>
          <a:xfrm>
            <a:off x="401772" y="810884"/>
            <a:ext cx="3342092" cy="601902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484E3DC-993B-45CB-8406-4B5C0C2C6572}"/>
              </a:ext>
            </a:extLst>
          </p:cNvPr>
          <p:cNvSpPr/>
          <p:nvPr/>
        </p:nvSpPr>
        <p:spPr>
          <a:xfrm>
            <a:off x="2072818" y="4787660"/>
            <a:ext cx="293298" cy="198408"/>
          </a:xfrm>
          <a:prstGeom prst="rect">
            <a:avLst/>
          </a:prstGeom>
          <a:solidFill>
            <a:srgbClr val="FC5603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D7F78E-8463-4EB8-B2A8-3A5C06E68921}"/>
              </a:ext>
            </a:extLst>
          </p:cNvPr>
          <p:cNvSpPr txBox="1"/>
          <p:nvPr/>
        </p:nvSpPr>
        <p:spPr>
          <a:xfrm>
            <a:off x="2422832" y="4732975"/>
            <a:ext cx="1008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พื้นที่เสี่ยงภัยแล้ง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32A314-9D88-47DC-8F39-4A1B8E1738DB}"/>
              </a:ext>
            </a:extLst>
          </p:cNvPr>
          <p:cNvSpPr txBox="1"/>
          <p:nvPr/>
        </p:nvSpPr>
        <p:spPr>
          <a:xfrm>
            <a:off x="2422832" y="5075159"/>
            <a:ext cx="899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ขอบเขคจังหวัด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9D47EB4-70AD-46B2-BE89-821917A47B3A}"/>
              </a:ext>
            </a:extLst>
          </p:cNvPr>
          <p:cNvGrpSpPr/>
          <p:nvPr/>
        </p:nvGrpSpPr>
        <p:grpSpPr>
          <a:xfrm>
            <a:off x="552091" y="77639"/>
            <a:ext cx="8497016" cy="733246"/>
            <a:chOff x="0" y="94891"/>
            <a:chExt cx="9023230" cy="715993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D166CD4-0E7A-4E35-B4CB-F71AA931A63D}"/>
                </a:ext>
              </a:extLst>
            </p:cNvPr>
            <p:cNvSpPr/>
            <p:nvPr/>
          </p:nvSpPr>
          <p:spPr>
            <a:xfrm>
              <a:off x="0" y="94891"/>
              <a:ext cx="8488393" cy="7159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728DF00F-4D65-471A-8694-A1CA01732EDD}"/>
                </a:ext>
              </a:extLst>
            </p:cNvPr>
            <p:cNvSpPr/>
            <p:nvPr/>
          </p:nvSpPr>
          <p:spPr>
            <a:xfrm rot="5400000">
              <a:off x="8397817" y="185470"/>
              <a:ext cx="715990" cy="53483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4F1D548-4620-4C9D-AA6F-A2EFFBDAB17F}"/>
              </a:ext>
            </a:extLst>
          </p:cNvPr>
          <p:cNvSpPr txBox="1"/>
          <p:nvPr/>
        </p:nvSpPr>
        <p:spPr>
          <a:xfrm>
            <a:off x="722228" y="77638"/>
            <a:ext cx="820929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การเตรียมความพร้อมให้การช่วยเหลือผู้ประสบภัยแล้งในพิ้นที่เฝ้าระวัง </a:t>
            </a:r>
            <a:r>
              <a:rPr lang="th-TH" sz="35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23</a:t>
            </a:r>
            <a:r>
              <a:rPr lang="th-TH" sz="3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จังหวัด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576DB8-D80C-447F-A121-F8F42893EA4E}"/>
              </a:ext>
            </a:extLst>
          </p:cNvPr>
          <p:cNvSpPr/>
          <p:nvPr/>
        </p:nvSpPr>
        <p:spPr>
          <a:xfrm>
            <a:off x="2072818" y="5129844"/>
            <a:ext cx="293298" cy="19840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652669B-5237-4E85-ACFA-99FE9AB8EB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1" y="83521"/>
            <a:ext cx="1006320" cy="92117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EB51DF27-EC5C-434C-AC80-BF3C9F354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246039"/>
              </p:ext>
            </p:extLst>
          </p:nvPr>
        </p:nvGraphicFramePr>
        <p:xfrm>
          <a:off x="6504108" y="1198497"/>
          <a:ext cx="2160000" cy="435864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105302253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4385872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th-TH" sz="16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จังหวัด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6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จำนวนอำเภอ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14447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th-TH" sz="16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บุรีรัมย์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6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24398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th-TH" sz="16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กำแพงเพชร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6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56592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th-TH" sz="16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ตาก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6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33352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th-TH" sz="16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นครสวรรค์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6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886396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th-TH" sz="16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พิจิตร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6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235004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th-TH" sz="16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พิษณุโลก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6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76267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th-TH" sz="16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สุโขทัย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6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72061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th-TH" sz="16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สระแก้ว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6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76097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th-TH" sz="16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นครพนม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6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07657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th-TH" sz="16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หนองคาย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6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7511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th-TH" sz="16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อุดรธานี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6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96327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th-TH" sz="16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อุทัยธานี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6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40079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68CC5D5D-AD33-4F45-8AEF-5C472F6FE1D4}"/>
              </a:ext>
            </a:extLst>
          </p:cNvPr>
          <p:cNvSpPr/>
          <p:nvPr/>
        </p:nvSpPr>
        <p:spPr>
          <a:xfrm>
            <a:off x="4408098" y="5841297"/>
            <a:ext cx="4256009" cy="65560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7D95F4-8D90-4BCC-BA75-D04C18BCD721}"/>
              </a:ext>
            </a:extLst>
          </p:cNvPr>
          <p:cNvSpPr txBox="1"/>
          <p:nvPr/>
        </p:nvSpPr>
        <p:spPr>
          <a:xfrm>
            <a:off x="4948837" y="5876952"/>
            <a:ext cx="33714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รวมทั้งสิ้น </a:t>
            </a:r>
            <a:r>
              <a:rPr lang="th-TH" sz="3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23</a:t>
            </a:r>
            <a:r>
              <a:rPr lang="th-TH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จังหวัด </a:t>
            </a:r>
            <a:r>
              <a:rPr lang="th-TH" sz="3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74</a:t>
            </a:r>
            <a:r>
              <a:rPr lang="th-TH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อำเภอ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D5C1913-EB33-4698-9C4E-267515200E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52997" y="961111"/>
            <a:ext cx="726543" cy="726543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7962ADA-AA23-451D-BAF8-58D599209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001435"/>
              </p:ext>
            </p:extLst>
          </p:nvPr>
        </p:nvGraphicFramePr>
        <p:xfrm>
          <a:off x="4171703" y="1198497"/>
          <a:ext cx="2160000" cy="402336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105302253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4385872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th-TH" sz="16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จังหวัด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6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จำนวนอำเภอ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14447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th-TH" sz="16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เชียงราย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6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24398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th-TH" sz="16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พะเยา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6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56592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th-TH" sz="16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กาญจนบุรี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6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33352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th-TH" sz="16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อุทัยธานี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6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886396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th-TH" sz="16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ลพบุรี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6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235004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th-TH" sz="16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สระบุรี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6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76267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th-TH" sz="16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ขอนแก่น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6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72061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th-TH" sz="16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เลย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6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76097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th-TH" sz="16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หนองบัวลำภู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6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07657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th-TH" sz="16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ชัยภูมิ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6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75116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th-TH" sz="16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นครราชสีมา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6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963274"/>
                  </a:ext>
                </a:extLst>
              </a:tr>
            </a:tbl>
          </a:graphicData>
        </a:graphic>
      </p:graphicFrame>
      <p:pic>
        <p:nvPicPr>
          <p:cNvPr id="29" name="Picture 28">
            <a:extLst>
              <a:ext uri="{FF2B5EF4-FFF2-40B4-BE49-F238E27FC236}">
                <a16:creationId xmlns:a16="http://schemas.microsoft.com/office/drawing/2014/main" id="{BF11B2FE-C2FC-400F-851D-4C19945748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981" y="5659503"/>
            <a:ext cx="854665" cy="85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28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75E67E9-DD4C-489F-827E-BFEB38EA05D6}"/>
              </a:ext>
            </a:extLst>
          </p:cNvPr>
          <p:cNvSpPr/>
          <p:nvPr/>
        </p:nvSpPr>
        <p:spPr>
          <a:xfrm>
            <a:off x="3976777" y="1004691"/>
            <a:ext cx="5029201" cy="365357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FCA2276-31D6-48A7-978B-A96DEB2BC266}"/>
              </a:ext>
            </a:extLst>
          </p:cNvPr>
          <p:cNvGrpSpPr/>
          <p:nvPr/>
        </p:nvGrpSpPr>
        <p:grpSpPr>
          <a:xfrm>
            <a:off x="517585" y="94892"/>
            <a:ext cx="7315200" cy="715990"/>
            <a:chOff x="0" y="94891"/>
            <a:chExt cx="9023230" cy="715993"/>
          </a:xfrm>
          <a:solidFill>
            <a:srgbClr val="25B7D3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22B8C36-A0B8-4C77-94D2-FF152EDD4D1E}"/>
                </a:ext>
              </a:extLst>
            </p:cNvPr>
            <p:cNvSpPr/>
            <p:nvPr/>
          </p:nvSpPr>
          <p:spPr>
            <a:xfrm>
              <a:off x="0" y="94891"/>
              <a:ext cx="8488393" cy="7159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815FB148-6079-4EAA-B3A6-91B6DCF69CFD}"/>
                </a:ext>
              </a:extLst>
            </p:cNvPr>
            <p:cNvSpPr/>
            <p:nvPr/>
          </p:nvSpPr>
          <p:spPr>
            <a:xfrm rot="5400000">
              <a:off x="8397817" y="185470"/>
              <a:ext cx="715990" cy="53483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2A4F4C9-9F64-4334-993D-CE093D14ECA3}"/>
              </a:ext>
            </a:extLst>
          </p:cNvPr>
          <p:cNvSpPr txBox="1"/>
          <p:nvPr/>
        </p:nvSpPr>
        <p:spPr>
          <a:xfrm>
            <a:off x="981030" y="155272"/>
            <a:ext cx="6178294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1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ความพร้อมในการให้ความช่วยเหลือในพื้นที่เสี่ยงภัยแล้ง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482BDC-43C1-4CA6-9ADF-28DE15C27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189" y="1500202"/>
            <a:ext cx="630049" cy="6300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D07D3D-2B95-4F7D-B674-927381C20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886907" y="1099238"/>
            <a:ext cx="715989" cy="7159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0CF24B-DAB0-4E7F-ADF9-2F18E35DA6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799" y="3436619"/>
            <a:ext cx="1040877" cy="10408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CE4251-12B9-4A0A-A16E-A02C80581B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148" y="2043212"/>
            <a:ext cx="1394180" cy="1394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688A7A5-3902-4407-9929-8072C6D936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139" y="81970"/>
            <a:ext cx="728911" cy="7289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FB5418F-5288-4CC8-A682-7354360F532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1" t="7195" r="14443" b="7113"/>
          <a:stretch/>
        </p:blipFill>
        <p:spPr>
          <a:xfrm>
            <a:off x="417672" y="937572"/>
            <a:ext cx="3460801" cy="5824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77081C-645E-4304-9A96-48E2B669BE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1" y="83521"/>
            <a:ext cx="1006320" cy="92117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3DF0A1B-0140-435C-8AFB-C6BCE71D3763}"/>
              </a:ext>
            </a:extLst>
          </p:cNvPr>
          <p:cNvSpPr txBox="1"/>
          <p:nvPr/>
        </p:nvSpPr>
        <p:spPr>
          <a:xfrm>
            <a:off x="5034541" y="1099238"/>
            <a:ext cx="1696298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จุดจ่ายน้ำถาวร</a:t>
            </a:r>
            <a:br>
              <a:rPr lang="th-TH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จำนวน  </a:t>
            </a:r>
            <a:r>
              <a:rPr lang="th-TH" sz="35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9</a:t>
            </a:r>
            <a:r>
              <a:rPr lang="th-TH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แห่ง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0BFE1E-C9E9-40FF-8B61-F0964F6B9E9A}"/>
              </a:ext>
            </a:extLst>
          </p:cNvPr>
          <p:cNvSpPr txBox="1"/>
          <p:nvPr/>
        </p:nvSpPr>
        <p:spPr>
          <a:xfrm>
            <a:off x="4786877" y="2338566"/>
            <a:ext cx="2191626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รถปรับปรุงคุณภาพน้ำ</a:t>
            </a:r>
            <a:br>
              <a:rPr lang="th-TH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จำนวน  </a:t>
            </a:r>
            <a:r>
              <a:rPr lang="th-TH" sz="35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18</a:t>
            </a:r>
            <a:r>
              <a:rPr lang="th-TH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คัน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C14279-11FB-498F-89D3-2A4E4460CFAA}"/>
              </a:ext>
            </a:extLst>
          </p:cNvPr>
          <p:cNvSpPr txBox="1"/>
          <p:nvPr/>
        </p:nvSpPr>
        <p:spPr>
          <a:xfrm>
            <a:off x="4918324" y="3519464"/>
            <a:ext cx="2060179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ชุดเจาะบ่อน้ำบาดาล</a:t>
            </a:r>
            <a:br>
              <a:rPr lang="th-TH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จำนวน  </a:t>
            </a:r>
            <a:r>
              <a:rPr lang="th-TH" sz="35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8</a:t>
            </a:r>
            <a:r>
              <a:rPr lang="th-TH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แห่ง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B5C2AC-FF6B-4BA2-9C9F-72BF2DF46E7B}"/>
              </a:ext>
            </a:extLst>
          </p:cNvPr>
          <p:cNvSpPr/>
          <p:nvPr/>
        </p:nvSpPr>
        <p:spPr>
          <a:xfrm>
            <a:off x="2562045" y="4784955"/>
            <a:ext cx="6443933" cy="17616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7513D5-136B-4BF2-BB23-A157ECD11B79}"/>
              </a:ext>
            </a:extLst>
          </p:cNvPr>
          <p:cNvSpPr txBox="1"/>
          <p:nvPr/>
        </p:nvSpPr>
        <p:spPr>
          <a:xfrm>
            <a:off x="3559690" y="4843453"/>
            <a:ext cx="528862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จำนวนบ่อน้ำบาดาลในพื้นที่เสี่ยงภัยแล้ง  </a:t>
            </a:r>
            <a:r>
              <a:rPr lang="th-TH" sz="35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10,921</a:t>
            </a:r>
            <a:r>
              <a:rPr lang="th-TH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บ่อ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B65F02-FA7E-450F-95AE-578D5F9B3D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237" y="4921351"/>
            <a:ext cx="555576" cy="61154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25FBD58-1561-4938-A51C-6BBDDCF3E4A8}"/>
              </a:ext>
            </a:extLst>
          </p:cNvPr>
          <p:cNvSpPr txBox="1"/>
          <p:nvPr/>
        </p:nvSpPr>
        <p:spPr>
          <a:xfrm>
            <a:off x="4053812" y="5474395"/>
            <a:ext cx="47484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600" b="1" dirty="0">
                <a:solidFill>
                  <a:schemeClr val="accent5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บ่อน้ำบาดาลเพื่อการเกษตร </a:t>
            </a:r>
            <a:r>
              <a:rPr lang="th-TH" sz="2800" b="1" dirty="0">
                <a:solidFill>
                  <a:schemeClr val="accent5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1,073</a:t>
            </a:r>
            <a:r>
              <a:rPr lang="th-TH" sz="2600" b="1" dirty="0">
                <a:solidFill>
                  <a:schemeClr val="accent5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บ่อ</a:t>
            </a:r>
            <a:br>
              <a:rPr lang="th-TH" sz="2600" b="1" dirty="0">
                <a:solidFill>
                  <a:schemeClr val="accent5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600" b="1" dirty="0">
                <a:solidFill>
                  <a:schemeClr val="accent5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บ่อน้ำบาดาลเพื่อการอุปโภคและบริโภค </a:t>
            </a:r>
            <a:r>
              <a:rPr lang="th-TH" sz="2800" b="1" dirty="0">
                <a:solidFill>
                  <a:schemeClr val="accent5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9,848</a:t>
            </a:r>
            <a:r>
              <a:rPr lang="th-TH" sz="2600" b="1" dirty="0">
                <a:solidFill>
                  <a:schemeClr val="accent5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บ่อ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93EAA5-185F-4461-A6CA-731F59ECDF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54" y="5600278"/>
            <a:ext cx="331110" cy="3311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760449-2619-4181-95AF-61B6EA068E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581" y="6035696"/>
            <a:ext cx="333784" cy="33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01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1F7736E-52C4-4756-A14E-4CC58CCF497E}"/>
              </a:ext>
            </a:extLst>
          </p:cNvPr>
          <p:cNvSpPr/>
          <p:nvPr/>
        </p:nvSpPr>
        <p:spPr>
          <a:xfrm>
            <a:off x="125083" y="1253771"/>
            <a:ext cx="8893833" cy="20457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153469-8B24-4D79-BEE4-75DABA132A5A}"/>
              </a:ext>
            </a:extLst>
          </p:cNvPr>
          <p:cNvSpPr/>
          <p:nvPr/>
        </p:nvSpPr>
        <p:spPr>
          <a:xfrm>
            <a:off x="517585" y="94892"/>
            <a:ext cx="3709358" cy="715989"/>
          </a:xfrm>
          <a:prstGeom prst="rect">
            <a:avLst/>
          </a:prstGeom>
          <a:solidFill>
            <a:srgbClr val="25B7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A5AC1CB5-A077-440B-8B63-2A3A5B0C057B}"/>
              </a:ext>
            </a:extLst>
          </p:cNvPr>
          <p:cNvSpPr/>
          <p:nvPr/>
        </p:nvSpPr>
        <p:spPr>
          <a:xfrm rot="5400000">
            <a:off x="4081822" y="241969"/>
            <a:ext cx="715987" cy="433596"/>
          </a:xfrm>
          <a:prstGeom prst="triangle">
            <a:avLst/>
          </a:prstGeom>
          <a:solidFill>
            <a:srgbClr val="25B7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E85309-461F-4822-AB2E-7F64B053ACDF}"/>
              </a:ext>
            </a:extLst>
          </p:cNvPr>
          <p:cNvSpPr txBox="1"/>
          <p:nvPr/>
        </p:nvSpPr>
        <p:spPr>
          <a:xfrm>
            <a:off x="870817" y="132530"/>
            <a:ext cx="335220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5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ประโยชน์ที่คาดว่าจะได้รับ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029B5AC-83AF-4C5A-B362-33A0E3FDF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1" y="83521"/>
            <a:ext cx="1006320" cy="92117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7160534-4CDD-46FC-A207-97686FE1E870}"/>
              </a:ext>
            </a:extLst>
          </p:cNvPr>
          <p:cNvSpPr/>
          <p:nvPr/>
        </p:nvSpPr>
        <p:spPr>
          <a:xfrm>
            <a:off x="125083" y="3468956"/>
            <a:ext cx="8893833" cy="20457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D81E9C8-AC86-4ADC-B294-01F45A148C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784" y="80943"/>
            <a:ext cx="721990" cy="72199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F08FCF6-C24E-4932-BE75-9818972A63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24" y="5396681"/>
            <a:ext cx="1328789" cy="132878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B7DBC5B-BB71-4A5E-90E5-463071581E69}"/>
              </a:ext>
            </a:extLst>
          </p:cNvPr>
          <p:cNvSpPr txBox="1"/>
          <p:nvPr/>
        </p:nvSpPr>
        <p:spPr>
          <a:xfrm>
            <a:off x="3126390" y="1578661"/>
            <a:ext cx="3881191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3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ครัวเรือนที่ได้รับประโยชน์</a:t>
            </a:r>
            <a:br>
              <a:rPr lang="th-TH" sz="3300" b="1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33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		</a:t>
            </a:r>
            <a:r>
              <a:rPr lang="th-TH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1,427,212</a:t>
            </a:r>
            <a:r>
              <a:rPr lang="th-TH" sz="33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ครัวเรือน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6002B06-C90A-48AC-9258-2C2A7E0218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958" y="3644650"/>
            <a:ext cx="1779839" cy="177983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DFA6245-0353-459E-B5C1-6F80AE72BC2E}"/>
              </a:ext>
            </a:extLst>
          </p:cNvPr>
          <p:cNvSpPr txBox="1"/>
          <p:nvPr/>
        </p:nvSpPr>
        <p:spPr>
          <a:xfrm>
            <a:off x="3126390" y="3848145"/>
            <a:ext cx="4299575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3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ปริมาณน้ำที่คาดว่าจะได้รับ</a:t>
            </a:r>
            <a:br>
              <a:rPr lang="th-TH" sz="3300" b="1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33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		</a:t>
            </a:r>
            <a:r>
              <a:rPr lang="th-TH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280,290,800</a:t>
            </a:r>
            <a:r>
              <a:rPr lang="th-TH" sz="33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ลบ.ม./ปี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FB764AC2-0264-40F8-89AB-C30F669D93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958" y="1403825"/>
            <a:ext cx="1582285" cy="158228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049A206-11D7-43F0-9D3B-B0B187EEE8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884" y="6102557"/>
            <a:ext cx="555576" cy="6115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AE3713-C64F-444A-AABC-8E165B5C7D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08" b="100000" l="46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666" y="693824"/>
            <a:ext cx="1740918" cy="17409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6659E5-822C-41F1-B177-9D428CCDFB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947" y="5764499"/>
            <a:ext cx="2488035" cy="93176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B2E698-C0D2-45A9-A8F9-5D165E7A21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786" y="5385310"/>
            <a:ext cx="1328789" cy="13287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5D10AA8-06E5-4B70-9C6E-9FF792AE22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525" y="5764498"/>
            <a:ext cx="2488035" cy="93176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F39B831-0C44-4303-896E-022B82E8D5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612" y="5764497"/>
            <a:ext cx="2488035" cy="93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98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31A36BB-AF41-4FCC-8CB9-4088EFAF7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385" y="353681"/>
            <a:ext cx="4443931" cy="64207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0ACBDB-2BE1-4DB8-A8D2-4754CC9A7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84" y="825386"/>
            <a:ext cx="4093491" cy="593184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B9AD79-EC4E-4F87-B7B5-79C600C5CC46}"/>
              </a:ext>
            </a:extLst>
          </p:cNvPr>
          <p:cNvSpPr/>
          <p:nvPr/>
        </p:nvSpPr>
        <p:spPr>
          <a:xfrm>
            <a:off x="517584" y="94892"/>
            <a:ext cx="4054415" cy="715989"/>
          </a:xfrm>
          <a:prstGeom prst="rect">
            <a:avLst/>
          </a:prstGeom>
          <a:solidFill>
            <a:srgbClr val="25B7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36F87E-CB83-4B4F-9B6E-E8E968CB83BF}"/>
              </a:ext>
            </a:extLst>
          </p:cNvPr>
          <p:cNvSpPr txBox="1"/>
          <p:nvPr/>
        </p:nvSpPr>
        <p:spPr>
          <a:xfrm>
            <a:off x="870817" y="132530"/>
            <a:ext cx="376256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5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รายงานสถานการณ์ประจำวัน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CD28E3-6144-4E77-91BB-09B45D0DC5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1" y="83521"/>
            <a:ext cx="1006320" cy="92117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668432DC-C6B9-4F6F-8780-20DA843CEE8A}"/>
              </a:ext>
            </a:extLst>
          </p:cNvPr>
          <p:cNvSpPr/>
          <p:nvPr/>
        </p:nvSpPr>
        <p:spPr>
          <a:xfrm rot="5400000">
            <a:off x="4435498" y="241969"/>
            <a:ext cx="715987" cy="433596"/>
          </a:xfrm>
          <a:prstGeom prst="triangle">
            <a:avLst/>
          </a:prstGeom>
          <a:solidFill>
            <a:srgbClr val="25B7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31316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9C2104-FAEB-49B4-9829-33C63AB1F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734" y="815506"/>
            <a:ext cx="4206123" cy="60628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476ED1-05D7-4D53-B2C0-6EBC5A03BECC}"/>
              </a:ext>
            </a:extLst>
          </p:cNvPr>
          <p:cNvSpPr/>
          <p:nvPr/>
        </p:nvSpPr>
        <p:spPr>
          <a:xfrm>
            <a:off x="517584" y="94892"/>
            <a:ext cx="4054415" cy="715989"/>
          </a:xfrm>
          <a:prstGeom prst="rect">
            <a:avLst/>
          </a:prstGeom>
          <a:solidFill>
            <a:srgbClr val="25B7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C99D4-0CBA-4B95-949E-CEBEDA9386C2}"/>
              </a:ext>
            </a:extLst>
          </p:cNvPr>
          <p:cNvSpPr txBox="1"/>
          <p:nvPr/>
        </p:nvSpPr>
        <p:spPr>
          <a:xfrm>
            <a:off x="870817" y="132530"/>
            <a:ext cx="376256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5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รายงานสถานการณ์ประจำวัน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14F189-F64C-4D24-943D-5491661B9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1" y="83521"/>
            <a:ext cx="1006320" cy="92117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C4B3B7D-9CAE-4DCA-B68D-DD6BF63114EA}"/>
              </a:ext>
            </a:extLst>
          </p:cNvPr>
          <p:cNvSpPr/>
          <p:nvPr/>
        </p:nvSpPr>
        <p:spPr>
          <a:xfrm rot="5400000">
            <a:off x="4435498" y="241969"/>
            <a:ext cx="715987" cy="433596"/>
          </a:xfrm>
          <a:prstGeom prst="triangle">
            <a:avLst/>
          </a:prstGeom>
          <a:solidFill>
            <a:srgbClr val="25B7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57892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CDDC0D0-DE91-45A6-9F41-A3CD2E93C8B7}"/>
              </a:ext>
            </a:extLst>
          </p:cNvPr>
          <p:cNvGrpSpPr/>
          <p:nvPr/>
        </p:nvGrpSpPr>
        <p:grpSpPr>
          <a:xfrm>
            <a:off x="-435007" y="5397622"/>
            <a:ext cx="9951868" cy="1460378"/>
            <a:chOff x="0" y="5397622"/>
            <a:chExt cx="9951868" cy="146037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9C253CF-EDF2-41E9-AF9E-C92AFB3631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90" t="13348" r="23724" b="10992"/>
            <a:stretch/>
          </p:blipFill>
          <p:spPr>
            <a:xfrm>
              <a:off x="0" y="5397623"/>
              <a:ext cx="1997476" cy="146037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5755E56-AA9F-42ED-881F-56DE071B0B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90" t="13348" r="23724" b="10992"/>
            <a:stretch/>
          </p:blipFill>
          <p:spPr>
            <a:xfrm>
              <a:off x="1988598" y="5397622"/>
              <a:ext cx="1997476" cy="146037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C496567-CE23-4131-86F9-8A57AA6614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90" t="13348" r="23724" b="10992"/>
            <a:stretch/>
          </p:blipFill>
          <p:spPr>
            <a:xfrm>
              <a:off x="3977196" y="5397623"/>
              <a:ext cx="1997476" cy="146037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14118DB-206C-4328-83B9-46B7CA0564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90" t="13348" r="23724" b="10992"/>
            <a:stretch/>
          </p:blipFill>
          <p:spPr>
            <a:xfrm>
              <a:off x="5965794" y="5397623"/>
              <a:ext cx="1997476" cy="146037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422D8AB-7AB8-4AB7-86FE-1CFC6B9917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90" t="13348" r="23724" b="10992"/>
            <a:stretch/>
          </p:blipFill>
          <p:spPr>
            <a:xfrm>
              <a:off x="7954392" y="5397623"/>
              <a:ext cx="1997476" cy="1460377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5159F2B-DF5B-472E-AFF9-EEAD6F1AE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329" y="661275"/>
            <a:ext cx="1325889" cy="15149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A9848D-82F4-476A-9BA4-1A0C34AF52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783" y="661275"/>
            <a:ext cx="1290102" cy="15201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977E383-2F65-4332-97E2-347BDCBBD386}"/>
              </a:ext>
            </a:extLst>
          </p:cNvPr>
          <p:cNvSpPr txBox="1"/>
          <p:nvPr/>
        </p:nvSpPr>
        <p:spPr>
          <a:xfrm>
            <a:off x="2964032" y="2442254"/>
            <a:ext cx="321594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55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ขอบคุณ</a:t>
            </a:r>
            <a:br>
              <a:rPr lang="th-TH" sz="5500" b="1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55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THANK   YOU</a:t>
            </a:r>
            <a:endParaRPr lang="th-TH" sz="55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75549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449</TotalTime>
  <Words>152</Words>
  <Application>Microsoft Office PowerPoint</Application>
  <PresentationFormat>On-screen Show (4:3)</PresentationFormat>
  <Paragraphs>67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Cordia New</vt:lpstr>
      <vt:lpstr>TH SarabunPSK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NTI Support</dc:creator>
  <cp:lastModifiedBy>NTI Support</cp:lastModifiedBy>
  <cp:revision>45</cp:revision>
  <dcterms:created xsi:type="dcterms:W3CDTF">2018-04-01T02:07:19Z</dcterms:created>
  <dcterms:modified xsi:type="dcterms:W3CDTF">2018-04-02T00:50:18Z</dcterms:modified>
</cp:coreProperties>
</file>